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2" r:id="rId5"/>
    <p:sldId id="264" r:id="rId6"/>
    <p:sldId id="261" r:id="rId7"/>
    <p:sldId id="263" r:id="rId8"/>
    <p:sldId id="265" r:id="rId9"/>
    <p:sldId id="266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3896C-97F5-4ECF-A60C-A033CFFC5CDE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3F091-0B7F-4C49-AA62-CEC801A39B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94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EF32-A4E7-4364-A7D3-983DD075E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B2DB2-30DC-410C-AAFD-B78EF6E1E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58C9F-680A-4C68-BA0B-A6B417F2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C14F0-6CE8-4ED5-A75C-C04FA81D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07BEF-9C61-433D-AF7C-F775CB3B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7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324A-5AB9-4482-92FE-EC02F019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876A8-55EC-49F5-8DC9-A0EB2BF0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7971-C48C-450D-991B-17D6BE5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B2E0-DF01-42FB-8023-537CB352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A050A-08EF-4FDE-8EAF-4601724F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506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4C6CBB-8635-4184-842F-0D1FDA0D9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BD04F-DAFF-48B6-AF3F-4F73DB186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C70BE-25E1-4280-B348-080469BC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8B298-5167-44DD-8017-CBDE23118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00111-3F1E-4666-98A7-39F4579F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57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3E32-C817-4108-BA81-8BA04AE8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6217E-8626-4057-8808-88D394CB5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A9FBA-4528-4903-A13B-B3EED159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55F9-DF4B-4F1D-A9DA-94A5B709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5A5C-C801-43F9-9980-CEC056C7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80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DD4-F8FC-476A-AC48-4AC10661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E3E3B-FFBE-489E-B975-CDE081022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3E13F-03FF-47D3-91AF-DAF1414B1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16362-23CD-4281-80FD-0DD32E7F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88A20-7578-494F-A97D-367711A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17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53FE4-DA4E-44E9-9EF5-D51CFC36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7E786-D600-441F-B6E0-F009A160F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1E471-6FC4-4525-BEE4-D61ABEB0B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635-9BBC-4F01-B7CC-51A7ACA0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1ECB1-46C3-4886-96D7-EE0A20195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C05CA-5633-4B7E-A832-11C05D05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9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6C45-397D-454E-87F1-94144FF3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833F2-E821-440C-8B03-9C07E1A0E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DAF3F-5376-488C-B791-D8C44EA04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15F4C-1F04-4532-8098-888FCBEB3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AEC02-D5FF-48FD-A5AA-34C3BEC88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1873D-E5A8-464D-90FD-DFEC67F7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919F-79DB-4ECC-AC2B-AFE53CB31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4C8245-01BD-4FDF-B258-83B32940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72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64FB-47E1-4DAD-B507-485AD5F0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83BE8-750B-47AB-8AA3-C5CEE26A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10838-7768-43B0-890E-54210615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AF11B-4BE6-42EC-8C38-56C40F4D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68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9B6A4-9AE9-4016-8619-E5B00CA5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DD949-FD8B-4513-8F27-076D2ACA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6B84-2FA9-4F7F-ADE2-1ABE86AE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22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87D2-7712-473C-A04D-2F4ED59D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33393-BC8E-4D85-9F6F-89021D2D8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0A071-8FD4-4FDE-A113-BEEB63FF3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87125-BB0F-4755-A311-33DC8133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96455-6CAB-4EC5-B82D-3CC80AB1D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A4721-5D87-4599-A7CD-C4D657A3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81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7A70-734F-4EE8-9021-F9AFD718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C5E65-E2AD-41C0-AAEC-861E8E219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55792-C9B6-4EE9-BE9D-4E016DA82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EB0DA-230E-449F-AD7B-0FB0B335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4B6F-DBE9-4C83-8A0D-324F025D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96A54-0BD3-4459-A92C-31E3DDF4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13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70815-DE90-45E9-8DA6-F5578704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EC56-107D-4B55-A963-063568E56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81F51-99E8-4F0A-86BB-0AA61B0AD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62E3F-FAF2-40CF-8129-0C2A5E8776AF}" type="datetimeFigureOut">
              <a:rPr lang="en-GB" smtClean="0"/>
              <a:t>10/04/2022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DEA1F-066C-4E95-8B95-65DFDEB30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EC63E-6051-4A83-A68C-E6D102E72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DF26-F457-45A6-94AC-1EBB29F9E1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50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vintagecuties.com/old-porn-vintage-pics-antique-sex-1890s-1900s-1910s.htm" TargetMode="External"/><Relationship Id="rId13" Type="http://schemas.openxmlformats.org/officeDocument/2006/relationships/hyperlink" Target="https://onlyfans.com/viennatouristboard" TargetMode="External"/><Relationship Id="rId3" Type="http://schemas.openxmlformats.org/officeDocument/2006/relationships/hyperlink" Target="https://www.costumecocktail.com/2015/06/26/mariette-1860-61/" TargetMode="External"/><Relationship Id="rId7" Type="http://schemas.openxmlformats.org/officeDocument/2006/relationships/hyperlink" Target="https://en.wikipedia.org/wiki/Le_Coucher_de_la_Mari%C3%A9e" TargetMode="External"/><Relationship Id="rId12" Type="http://schemas.openxmlformats.org/officeDocument/2006/relationships/hyperlink" Target="https://www.theguardian.com/artanddesign/2021/oct/16/vienna-museums-open-adult-only-onlyfans-account-to-display-nudes" TargetMode="External"/><Relationship Id="rId2" Type="http://schemas.openxmlformats.org/officeDocument/2006/relationships/hyperlink" Target="https://www.all-about-photo.com/photo-articles/photo-article/607/a-brief-history-of-nude-photography-1839-193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gpLbQY-aycE" TargetMode="External"/><Relationship Id="rId11" Type="http://schemas.openxmlformats.org/officeDocument/2006/relationships/hyperlink" Target="https://it.wikipedia.org/wiki/Pornography" TargetMode="External"/><Relationship Id="rId5" Type="http://schemas.openxmlformats.org/officeDocument/2006/relationships/hyperlink" Target="https://www.britannica.com/topic/pornography" TargetMode="External"/><Relationship Id="rId10" Type="http://schemas.openxmlformats.org/officeDocument/2006/relationships/hyperlink" Target="https://en.wikipedia.org/wiki/Erotic_photography" TargetMode="External"/><Relationship Id="rId4" Type="http://schemas.openxmlformats.org/officeDocument/2006/relationships/hyperlink" Target="https://www.metmuseum.org/art/collection/search/283114" TargetMode="External"/><Relationship Id="rId9" Type="http://schemas.openxmlformats.org/officeDocument/2006/relationships/hyperlink" Target="https://en.wikipedia.org/wiki/Eroticis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22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768D4C-ED73-44FB-9213-06BBA90D8480}"/>
              </a:ext>
            </a:extLst>
          </p:cNvPr>
          <p:cNvSpPr txBox="1"/>
          <p:nvPr/>
        </p:nvSpPr>
        <p:spPr>
          <a:xfrm>
            <a:off x="439270" y="233083"/>
            <a:ext cx="10766611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SOURCES:</a:t>
            </a:r>
          </a:p>
          <a:p>
            <a:endParaRPr lang="en-GB" dirty="0"/>
          </a:p>
          <a:p>
            <a:r>
              <a:rPr lang="en-GB" sz="1600" u="sng" dirty="0">
                <a:hlinkClick r:id="rId2"/>
              </a:rPr>
              <a:t>A brief story of nude photography 1839-1939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3"/>
              </a:rPr>
              <a:t>Mariette ~ 1860-61 – costume cocktail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4"/>
              </a:rPr>
              <a:t>Julien </a:t>
            </a:r>
            <a:r>
              <a:rPr lang="en-GB" sz="1600" u="sng" dirty="0" err="1">
                <a:hlinkClick r:id="rId4"/>
              </a:rPr>
              <a:t>Vallou</a:t>
            </a:r>
            <a:r>
              <a:rPr lang="en-GB" sz="1600" u="sng" dirty="0">
                <a:hlinkClick r:id="rId4"/>
              </a:rPr>
              <a:t> de Villeneuve | [Reclining Nude] | The Metropolitan Museum of Art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5"/>
              </a:rPr>
              <a:t>pornography | Definition, History, Meaning, &amp; Facts | Britannica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6"/>
              </a:rPr>
              <a:t>Le </a:t>
            </a:r>
            <a:r>
              <a:rPr lang="en-GB" sz="1600" u="sng" dirty="0" err="1">
                <a:hlinkClick r:id="rId6"/>
              </a:rPr>
              <a:t>Coucher</a:t>
            </a:r>
            <a:r>
              <a:rPr lang="en-GB" sz="1600" u="sng" dirty="0">
                <a:hlinkClick r:id="rId6"/>
              </a:rPr>
              <a:t> de la </a:t>
            </a:r>
            <a:r>
              <a:rPr lang="en-GB" sz="1600" u="sng" dirty="0" err="1">
                <a:hlinkClick r:id="rId6"/>
              </a:rPr>
              <a:t>Mariée</a:t>
            </a:r>
            <a:r>
              <a:rPr lang="en-GB" sz="1600" u="sng" dirty="0">
                <a:hlinkClick r:id="rId6"/>
              </a:rPr>
              <a:t> 1896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7"/>
              </a:rPr>
              <a:t>Le </a:t>
            </a:r>
            <a:r>
              <a:rPr lang="en-GB" sz="1600" u="sng" dirty="0" err="1">
                <a:hlinkClick r:id="rId7"/>
              </a:rPr>
              <a:t>Coucher</a:t>
            </a:r>
            <a:r>
              <a:rPr lang="en-GB" sz="1600" u="sng" dirty="0">
                <a:hlinkClick r:id="rId7"/>
              </a:rPr>
              <a:t> de la </a:t>
            </a:r>
            <a:r>
              <a:rPr lang="en-GB" sz="1600" u="sng" dirty="0" err="1">
                <a:hlinkClick r:id="rId7"/>
              </a:rPr>
              <a:t>Mariée</a:t>
            </a:r>
            <a:r>
              <a:rPr lang="en-GB" sz="1600" u="sng" dirty="0">
                <a:hlinkClick r:id="rId7"/>
              </a:rPr>
              <a:t> - Wikipedia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8"/>
              </a:rPr>
              <a:t>Old porn pictures1850-1920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9"/>
              </a:rPr>
              <a:t>Eroticism - Wikipedia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10"/>
              </a:rPr>
              <a:t>Erotic photography - Wikipedia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11"/>
              </a:rPr>
              <a:t>Pornography - Wikipedia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12"/>
              </a:rPr>
              <a:t>The Guardian - Vienna museums open adult-only </a:t>
            </a:r>
            <a:r>
              <a:rPr lang="en-GB" sz="1600" u="sng" dirty="0" err="1">
                <a:hlinkClick r:id="rId12"/>
              </a:rPr>
              <a:t>OnlyFans</a:t>
            </a:r>
            <a:r>
              <a:rPr lang="en-GB" sz="1600" u="sng" dirty="0">
                <a:hlinkClick r:id="rId12"/>
              </a:rPr>
              <a:t> account to display nudes</a:t>
            </a:r>
            <a:endParaRPr lang="en-GB" sz="1600" dirty="0"/>
          </a:p>
          <a:p>
            <a:br>
              <a:rPr lang="en-GB" sz="1600" dirty="0"/>
            </a:br>
            <a:r>
              <a:rPr lang="en-GB" sz="1600" u="sng" dirty="0">
                <a:hlinkClick r:id="rId13"/>
              </a:rPr>
              <a:t>Vienna </a:t>
            </a:r>
            <a:r>
              <a:rPr lang="en-GB" sz="1600" u="sng" dirty="0" err="1">
                <a:hlinkClick r:id="rId13"/>
              </a:rPr>
              <a:t>OnlyFans</a:t>
            </a:r>
            <a:endParaRPr lang="en-GB" sz="1600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D8471-9B36-4179-8279-036D9969CF44}"/>
              </a:ext>
            </a:extLst>
          </p:cNvPr>
          <p:cNvSpPr/>
          <p:nvPr/>
        </p:nvSpPr>
        <p:spPr>
          <a:xfrm>
            <a:off x="3917577" y="3182470"/>
            <a:ext cx="6804211" cy="19991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WARNING:</a:t>
            </a:r>
          </a:p>
          <a:p>
            <a:pPr algn="ctr"/>
            <a:r>
              <a:rPr lang="en-GB" dirty="0"/>
              <a:t>The sources may contain pornographic images</a:t>
            </a:r>
          </a:p>
        </p:txBody>
      </p:sp>
    </p:spTree>
    <p:extLst>
      <p:ext uri="{BB962C8B-B14F-4D97-AF65-F5344CB8AC3E}">
        <p14:creationId xmlns:p14="http://schemas.microsoft.com/office/powerpoint/2010/main" val="418960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76F7-6B2F-424D-9742-EB7F1129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11911"/>
          </a:xfrm>
        </p:spPr>
        <p:txBody>
          <a:bodyPr>
            <a:noAutofit/>
          </a:bodyPr>
          <a:lstStyle/>
          <a:p>
            <a:r>
              <a:rPr lang="en-GB" sz="5400" b="1" dirty="0"/>
              <a:t>FIREWALL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3CF195-35CB-4789-B103-EE6CA0BE9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131933"/>
            <a:ext cx="6172200" cy="25846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446DC-94C3-4293-88AA-A4EA53C46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Firewall can </a:t>
            </a:r>
            <a:r>
              <a:rPr lang="en-GB" sz="2000" dirty="0">
                <a:solidFill>
                  <a:srgbClr val="FF0000"/>
                </a:solidFill>
              </a:rPr>
              <a:t>block</a:t>
            </a:r>
            <a:r>
              <a:rPr lang="en-GB" sz="2000" dirty="0"/>
              <a:t> packets between the private and the public network avoiding </a:t>
            </a:r>
            <a:r>
              <a:rPr lang="en-GB" sz="2000" dirty="0">
                <a:solidFill>
                  <a:srgbClr val="FF0000"/>
                </a:solidFill>
              </a:rPr>
              <a:t>lack of </a:t>
            </a:r>
            <a:r>
              <a:rPr lang="en-GB" sz="2000" dirty="0" err="1">
                <a:solidFill>
                  <a:srgbClr val="FF0000"/>
                </a:solidFill>
              </a:rPr>
              <a:t>informations</a:t>
            </a:r>
            <a:r>
              <a:rPr lang="en-GB" sz="2000" dirty="0">
                <a:solidFill>
                  <a:srgbClr val="FF0000"/>
                </a:solidFill>
              </a:rPr>
              <a:t>, </a:t>
            </a:r>
            <a:r>
              <a:rPr lang="en-GB" sz="2000" dirty="0"/>
              <a:t>providing a safe access to the internet and </a:t>
            </a:r>
            <a:r>
              <a:rPr lang="en-GB" sz="2000" dirty="0">
                <a:solidFill>
                  <a:srgbClr val="FF0000"/>
                </a:solidFill>
              </a:rPr>
              <a:t>protecting</a:t>
            </a:r>
            <a:r>
              <a:rPr lang="en-GB" sz="2000" dirty="0"/>
              <a:t> by cyber attacks.</a:t>
            </a:r>
          </a:p>
          <a:p>
            <a:endParaRPr lang="en-GB" sz="2000" dirty="0"/>
          </a:p>
          <a:p>
            <a:r>
              <a:rPr lang="en-GB" sz="2000" dirty="0"/>
              <a:t>Firewall can </a:t>
            </a:r>
            <a:r>
              <a:rPr lang="en-GB" sz="2000" dirty="0">
                <a:solidFill>
                  <a:srgbClr val="FF0000"/>
                </a:solidFill>
              </a:rPr>
              <a:t>deny</a:t>
            </a:r>
            <a:r>
              <a:rPr lang="en-GB" sz="2000" dirty="0"/>
              <a:t> the access to websites as well, like </a:t>
            </a:r>
            <a:r>
              <a:rPr lang="en-GB" sz="2000" dirty="0">
                <a:solidFill>
                  <a:srgbClr val="FF0000"/>
                </a:solidFill>
              </a:rPr>
              <a:t>unsafe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sources</a:t>
            </a:r>
            <a:r>
              <a:rPr lang="en-GB" sz="2000" dirty="0"/>
              <a:t> or </a:t>
            </a:r>
            <a:r>
              <a:rPr lang="en-GB" sz="2000" dirty="0">
                <a:solidFill>
                  <a:srgbClr val="00B0F0"/>
                </a:solidFill>
              </a:rPr>
              <a:t>pornographic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00B0F0"/>
                </a:solidFill>
              </a:rPr>
              <a:t>contents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68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4C55-0032-44F9-A4D9-D25E61DC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429" y="642844"/>
            <a:ext cx="7191142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THE STORY OF PORNOGRAPHY: 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the new art after the invention of the photo during the </a:t>
            </a:r>
            <a:r>
              <a:rPr lang="en-GB" b="1" dirty="0">
                <a:solidFill>
                  <a:srgbClr val="FF0000"/>
                </a:solidFill>
              </a:rPr>
              <a:t>Belle Époque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B1CA0-9F10-443A-98EF-C7F487A0D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207110"/>
            <a:ext cx="4859972" cy="1867049"/>
          </a:xfrm>
          <a:ln>
            <a:solidFill>
              <a:schemeClr val="tx1"/>
            </a:solidFill>
          </a:ln>
        </p:spPr>
        <p:txBody>
          <a:bodyPr lIns="360000" tIns="360000" rIns="360000" bIns="360000">
            <a:normAutofit fontScale="85000" lnSpcReduction="10000"/>
          </a:bodyPr>
          <a:lstStyle/>
          <a:p>
            <a:pPr algn="just"/>
            <a:r>
              <a:rPr lang="en-GB" sz="2400" dirty="0"/>
              <a:t>In France the invention of the camera and the spread of this new technology, during the </a:t>
            </a:r>
            <a:r>
              <a:rPr lang="en-GB" sz="2400" dirty="0">
                <a:solidFill>
                  <a:srgbClr val="00B0F0"/>
                </a:solidFill>
              </a:rPr>
              <a:t>Belle Époque</a:t>
            </a:r>
            <a:r>
              <a:rPr lang="en-GB" sz="2400" dirty="0"/>
              <a:t>, bring the </a:t>
            </a:r>
            <a:r>
              <a:rPr lang="en-GB" sz="2400" b="1" dirty="0"/>
              <a:t>art’s experimentation </a:t>
            </a:r>
            <a:r>
              <a:rPr lang="en-GB" sz="2400" dirty="0"/>
              <a:t>to new borders.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4BA53-AD36-41FF-A595-97520178CBD6}"/>
              </a:ext>
            </a:extLst>
          </p:cNvPr>
          <p:cNvSpPr txBox="1"/>
          <p:nvPr/>
        </p:nvSpPr>
        <p:spPr>
          <a:xfrm>
            <a:off x="836612" y="4311426"/>
            <a:ext cx="4859972" cy="16503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0" tIns="360000" rIns="360000" bIns="360000" rtlCol="0">
            <a:spAutoFit/>
          </a:bodyPr>
          <a:lstStyle/>
          <a:p>
            <a:pPr algn="just"/>
            <a:r>
              <a:rPr lang="en-GB" sz="2000" dirty="0"/>
              <a:t>The use of painting naked body influenced the </a:t>
            </a:r>
            <a:r>
              <a:rPr lang="en-GB" sz="2000" dirty="0" err="1">
                <a:solidFill>
                  <a:srgbClr val="00B0F0"/>
                </a:solidFill>
              </a:rPr>
              <a:t>newborn</a:t>
            </a:r>
            <a:r>
              <a:rPr lang="en-GB" sz="2000" dirty="0">
                <a:solidFill>
                  <a:srgbClr val="00B0F0"/>
                </a:solidFill>
              </a:rPr>
              <a:t> art</a:t>
            </a:r>
            <a:r>
              <a:rPr lang="en-GB" sz="2000" dirty="0"/>
              <a:t>: the photography and later on the cinema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9D2471-8780-4963-8496-4164A8233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84" y="1966633"/>
            <a:ext cx="60007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C826-A879-44D4-ADD3-0F60DB696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4" y="760589"/>
            <a:ext cx="10515600" cy="82391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Differences between nude – erotic -porn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B12BBE-4792-49C5-A4DA-F458C3CA1EDC}"/>
              </a:ext>
            </a:extLst>
          </p:cNvPr>
          <p:cNvGrpSpPr/>
          <p:nvPr/>
        </p:nvGrpSpPr>
        <p:grpSpPr>
          <a:xfrm>
            <a:off x="941294" y="2852588"/>
            <a:ext cx="3048000" cy="2035427"/>
            <a:chOff x="968188" y="1714071"/>
            <a:chExt cx="3048000" cy="20354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29F41-2F7A-49A8-8D8F-537C9923367E}"/>
                </a:ext>
              </a:extLst>
            </p:cNvPr>
            <p:cNvSpPr txBox="1"/>
            <p:nvPr/>
          </p:nvSpPr>
          <p:spPr>
            <a:xfrm>
              <a:off x="968188" y="1714071"/>
              <a:ext cx="304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0070C0"/>
                  </a:solidFill>
                </a:rPr>
                <a:t>NUDE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7AD929-4190-4EA5-BCDC-4CFA7D48EAE3}"/>
                </a:ext>
              </a:extLst>
            </p:cNvPr>
            <p:cNvSpPr txBox="1"/>
            <p:nvPr/>
          </p:nvSpPr>
          <p:spPr>
            <a:xfrm>
              <a:off x="968188" y="2549169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It’s the representation of human body for </a:t>
              </a:r>
              <a:r>
                <a:rPr lang="en-GB" sz="2400" dirty="0">
                  <a:solidFill>
                    <a:srgbClr val="FF0000"/>
                  </a:solidFill>
                </a:rPr>
                <a:t>anatomic purposes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C5FBF1-4338-4D03-9D96-E9B7A5F16611}"/>
              </a:ext>
            </a:extLst>
          </p:cNvPr>
          <p:cNvGrpSpPr/>
          <p:nvPr/>
        </p:nvGrpSpPr>
        <p:grpSpPr>
          <a:xfrm>
            <a:off x="4347881" y="2852588"/>
            <a:ext cx="3048000" cy="2343477"/>
            <a:chOff x="4249272" y="1626576"/>
            <a:chExt cx="3048000" cy="23434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14F08D-8B8C-4B3E-9DFD-1079683A28FF}"/>
                </a:ext>
              </a:extLst>
            </p:cNvPr>
            <p:cNvSpPr txBox="1"/>
            <p:nvPr/>
          </p:nvSpPr>
          <p:spPr>
            <a:xfrm>
              <a:off x="4249272" y="1626576"/>
              <a:ext cx="304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0070C0"/>
                  </a:solidFill>
                </a:rPr>
                <a:t>EROTIC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D0D4A-C43D-4EB2-91F4-E0E141E52E6D}"/>
                </a:ext>
              </a:extLst>
            </p:cNvPr>
            <p:cNvSpPr txBox="1"/>
            <p:nvPr/>
          </p:nvSpPr>
          <p:spPr>
            <a:xfrm>
              <a:off x="4249272" y="2400393"/>
              <a:ext cx="282388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It’s making </a:t>
              </a:r>
              <a:r>
                <a:rPr lang="en-GB" sz="2400" dirty="0">
                  <a:solidFill>
                    <a:srgbClr val="FF0000"/>
                  </a:solidFill>
                </a:rPr>
                <a:t>art</a:t>
              </a:r>
              <a:r>
                <a:rPr lang="en-GB" sz="2400" dirty="0"/>
                <a:t> with </a:t>
              </a:r>
              <a:r>
                <a:rPr lang="en-GB" sz="2400" dirty="0">
                  <a:solidFill>
                    <a:srgbClr val="FF0000"/>
                  </a:solidFill>
                </a:rPr>
                <a:t>provocative subjects </a:t>
              </a:r>
              <a:r>
                <a:rPr lang="en-GB" sz="2400" dirty="0"/>
                <a:t>that causes sexual feelings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0064F-8D05-4477-9604-FC50E84E570B}"/>
              </a:ext>
            </a:extLst>
          </p:cNvPr>
          <p:cNvGrpSpPr/>
          <p:nvPr/>
        </p:nvGrpSpPr>
        <p:grpSpPr>
          <a:xfrm>
            <a:off x="8050306" y="2740294"/>
            <a:ext cx="3334870" cy="2255951"/>
            <a:chOff x="7413812" y="1678212"/>
            <a:chExt cx="3334870" cy="22559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E75731-39E1-4C05-88C7-1F4FA414BD00}"/>
                </a:ext>
              </a:extLst>
            </p:cNvPr>
            <p:cNvSpPr txBox="1"/>
            <p:nvPr/>
          </p:nvSpPr>
          <p:spPr>
            <a:xfrm>
              <a:off x="7413812" y="1678212"/>
              <a:ext cx="26894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0070C0"/>
                  </a:solidFill>
                </a:rPr>
                <a:t>PORN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9944A4-180C-4A47-9D5C-6B9BFDDEE6A3}"/>
                </a:ext>
              </a:extLst>
            </p:cNvPr>
            <p:cNvSpPr txBox="1"/>
            <p:nvPr/>
          </p:nvSpPr>
          <p:spPr>
            <a:xfrm>
              <a:off x="7413812" y="2364503"/>
              <a:ext cx="33348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It’s the portrayal of sexual subject matter for the </a:t>
              </a:r>
              <a:r>
                <a:rPr lang="en-GB" sz="2400" dirty="0">
                  <a:solidFill>
                    <a:srgbClr val="FF0000"/>
                  </a:solidFill>
                </a:rPr>
                <a:t>exclusive purpose of sexual arousal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B244B4-2F1A-45C4-8425-8A8622F0CFA5}"/>
              </a:ext>
            </a:extLst>
          </p:cNvPr>
          <p:cNvCxnSpPr>
            <a:cxnSpLocks/>
          </p:cNvCxnSpPr>
          <p:nvPr/>
        </p:nvCxnSpPr>
        <p:spPr>
          <a:xfrm>
            <a:off x="3989294" y="2662517"/>
            <a:ext cx="0" cy="320936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2AC08B-87A7-463F-B0E8-B53A16E8615D}"/>
              </a:ext>
            </a:extLst>
          </p:cNvPr>
          <p:cNvCxnSpPr>
            <a:cxnSpLocks/>
          </p:cNvCxnSpPr>
          <p:nvPr/>
        </p:nvCxnSpPr>
        <p:spPr>
          <a:xfrm>
            <a:off x="7691718" y="2662517"/>
            <a:ext cx="0" cy="327678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366A8C9-1FF6-4317-A197-29E02029FA14}"/>
              </a:ext>
            </a:extLst>
          </p:cNvPr>
          <p:cNvSpPr txBox="1"/>
          <p:nvPr/>
        </p:nvSpPr>
        <p:spPr>
          <a:xfrm>
            <a:off x="1187828" y="1715289"/>
            <a:ext cx="91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is a thin line that separates these three concepts that very often is misunderstood:</a:t>
            </a:r>
          </a:p>
        </p:txBody>
      </p:sp>
    </p:spTree>
    <p:extLst>
      <p:ext uri="{BB962C8B-B14F-4D97-AF65-F5344CB8AC3E}">
        <p14:creationId xmlns:p14="http://schemas.microsoft.com/office/powerpoint/2010/main" val="311553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9731C-5425-4FC3-B6D7-7272238B0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5" y="748551"/>
            <a:ext cx="6215528" cy="466164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AE9BF45-80C1-44EA-BE4D-ACDAACC20B6D}"/>
              </a:ext>
            </a:extLst>
          </p:cNvPr>
          <p:cNvGrpSpPr/>
          <p:nvPr/>
        </p:nvGrpSpPr>
        <p:grpSpPr>
          <a:xfrm>
            <a:off x="6629960" y="748551"/>
            <a:ext cx="5248275" cy="4661647"/>
            <a:chOff x="6286780" y="448235"/>
            <a:chExt cx="5248275" cy="4661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0F27C6-80E8-4239-AB49-DEB28D0B1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05"/>
            <a:stretch/>
          </p:blipFill>
          <p:spPr>
            <a:xfrm>
              <a:off x="6286780" y="448235"/>
              <a:ext cx="5248275" cy="466164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E5B93A-527C-4C6D-83F7-E7A89318A744}"/>
                </a:ext>
              </a:extLst>
            </p:cNvPr>
            <p:cNvSpPr/>
            <p:nvPr/>
          </p:nvSpPr>
          <p:spPr>
            <a:xfrm>
              <a:off x="7862047" y="2716306"/>
              <a:ext cx="1452282" cy="230392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C8270F-E8EB-4A85-8190-39318B5284C2}"/>
              </a:ext>
            </a:extLst>
          </p:cNvPr>
          <p:cNvSpPr txBox="1"/>
          <p:nvPr/>
        </p:nvSpPr>
        <p:spPr>
          <a:xfrm>
            <a:off x="268046" y="5638800"/>
            <a:ext cx="46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“</a:t>
            </a:r>
            <a:r>
              <a:rPr lang="en-GB" i="1" dirty="0" err="1"/>
              <a:t>L’Origine</a:t>
            </a:r>
            <a:r>
              <a:rPr lang="en-GB" i="1" dirty="0"/>
              <a:t> Du Monde”, Gustave </a:t>
            </a:r>
            <a:r>
              <a:rPr lang="en-GB" i="1" dirty="0" err="1"/>
              <a:t>Courbert</a:t>
            </a:r>
            <a:r>
              <a:rPr lang="en-GB" i="1" dirty="0"/>
              <a:t> – 1866</a:t>
            </a:r>
          </a:p>
          <a:p>
            <a:r>
              <a:rPr lang="en-GB" i="1" dirty="0">
                <a:solidFill>
                  <a:srgbClr val="00B0F0"/>
                </a:solidFill>
              </a:rPr>
              <a:t>Oil painting </a:t>
            </a:r>
            <a:r>
              <a:rPr lang="en-GB" i="1" dirty="0"/>
              <a:t>on canvas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8FFFB-2E50-4FCB-A19E-ACF085A9FCF4}"/>
              </a:ext>
            </a:extLst>
          </p:cNvPr>
          <p:cNvSpPr txBox="1"/>
          <p:nvPr/>
        </p:nvSpPr>
        <p:spPr>
          <a:xfrm>
            <a:off x="6629960" y="5638800"/>
            <a:ext cx="366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Naked woman, anonymous</a:t>
            </a:r>
          </a:p>
          <a:p>
            <a:r>
              <a:rPr lang="en-GB" i="1" dirty="0">
                <a:solidFill>
                  <a:srgbClr val="00B0F0"/>
                </a:solidFill>
              </a:rPr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87595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7403EA-DE81-4C4C-B01C-70693F4B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9412" y="882582"/>
            <a:ext cx="7115492" cy="710640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THE PICTURES FROM THE COLONIES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31EE3-5FCF-4927-80B4-4D69007601BC}"/>
              </a:ext>
            </a:extLst>
          </p:cNvPr>
          <p:cNvSpPr txBox="1"/>
          <p:nvPr/>
        </p:nvSpPr>
        <p:spPr>
          <a:xfrm>
            <a:off x="412375" y="2032244"/>
            <a:ext cx="5185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the beginning the first picture taken of naked mans and women were by natives and </a:t>
            </a:r>
            <a:r>
              <a:rPr lang="en-GB" sz="2400" dirty="0">
                <a:solidFill>
                  <a:srgbClr val="FF0000"/>
                </a:solidFill>
              </a:rPr>
              <a:t>tribal population </a:t>
            </a:r>
            <a:r>
              <a:rPr lang="en-GB" sz="2400" dirty="0"/>
              <a:t>discovered during the </a:t>
            </a:r>
            <a:r>
              <a:rPr lang="en-GB" sz="2400" b="1" dirty="0"/>
              <a:t>imperialism period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1684CD-EA74-4058-A896-6BAC5CCF9ED9}"/>
              </a:ext>
            </a:extLst>
          </p:cNvPr>
          <p:cNvSpPr txBox="1"/>
          <p:nvPr/>
        </p:nvSpPr>
        <p:spPr>
          <a:xfrm>
            <a:off x="412375" y="4040926"/>
            <a:ext cx="5185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These photos were published on prestigious journals like </a:t>
            </a:r>
            <a:r>
              <a:rPr lang="en-GB" sz="2400" i="1" dirty="0"/>
              <a:t>National Geographic </a:t>
            </a:r>
            <a:r>
              <a:rPr lang="en-GB" sz="2400" dirty="0"/>
              <a:t>and were the only nude picture that could be published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638D7E-75C3-4E16-9CEC-19D009D87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42" y="160223"/>
            <a:ext cx="5029198" cy="66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A54B-71AE-4C67-9275-90897759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89"/>
            <a:ext cx="10515600" cy="73753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MODELS FOR ARTISTS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6D333-1996-4225-9C7C-C2FC3DAB4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" y="2739992"/>
            <a:ext cx="2563905" cy="3768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18189-AF98-470E-96CC-15086EBFD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82" y="962022"/>
            <a:ext cx="8875059" cy="5546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1D0FB0-837B-4A3C-94B7-6D9B9EF84942}"/>
              </a:ext>
            </a:extLst>
          </p:cNvPr>
          <p:cNvSpPr txBox="1"/>
          <p:nvPr/>
        </p:nvSpPr>
        <p:spPr>
          <a:xfrm>
            <a:off x="188259" y="1210235"/>
            <a:ext cx="2859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Later on the photography was used to create  </a:t>
            </a:r>
            <a:r>
              <a:rPr lang="en-GB" sz="2000" dirty="0">
                <a:solidFill>
                  <a:srgbClr val="00B0F0"/>
                </a:solidFill>
              </a:rPr>
              <a:t>models</a:t>
            </a:r>
            <a:r>
              <a:rPr lang="en-GB" sz="2000" dirty="0"/>
              <a:t> for painters to take 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FAB53-460E-46C4-AECC-D14562E145CC}"/>
              </a:ext>
            </a:extLst>
          </p:cNvPr>
          <p:cNvSpPr txBox="1"/>
          <p:nvPr/>
        </p:nvSpPr>
        <p:spPr>
          <a:xfrm>
            <a:off x="8256495" y="6479622"/>
            <a:ext cx="374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accent3">
                    <a:lumMod val="75000"/>
                  </a:schemeClr>
                </a:solidFill>
              </a:rPr>
              <a:t>Jean-Léon </a:t>
            </a:r>
            <a:r>
              <a:rPr lang="en-GB" sz="1400" i="1" dirty="0" err="1">
                <a:solidFill>
                  <a:schemeClr val="accent3">
                    <a:lumMod val="75000"/>
                  </a:schemeClr>
                </a:solidFill>
              </a:rPr>
              <a:t>Gérôme</a:t>
            </a:r>
            <a:r>
              <a:rPr lang="en-GB" sz="1400" i="1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GB" sz="1400" i="1" dirty="0" err="1">
                <a:solidFill>
                  <a:schemeClr val="accent3">
                    <a:lumMod val="75000"/>
                  </a:schemeClr>
                </a:solidFill>
              </a:rPr>
              <a:t>Phryné</a:t>
            </a:r>
            <a:r>
              <a:rPr lang="en-GB" sz="1400" i="1" dirty="0">
                <a:solidFill>
                  <a:schemeClr val="accent3">
                    <a:lumMod val="75000"/>
                  </a:schemeClr>
                </a:solidFill>
              </a:rPr>
              <a:t> before the Areopagus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22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27E38-DED3-43FC-9A9F-C23F657A3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58" y="967427"/>
            <a:ext cx="9132048" cy="5136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A933AA-36EF-48F0-8517-9B7CC2EE0E10}"/>
              </a:ext>
            </a:extLst>
          </p:cNvPr>
          <p:cNvSpPr txBox="1"/>
          <p:nvPr/>
        </p:nvSpPr>
        <p:spPr>
          <a:xfrm flipH="1">
            <a:off x="2223733" y="117303"/>
            <a:ext cx="7093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rgbClr val="FF0000"/>
                </a:solidFill>
              </a:rPr>
              <a:t>FIRST EROTIC VIDEO: 1896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576AE-4C22-4BF6-9A32-B2E270501BCA}"/>
              </a:ext>
            </a:extLst>
          </p:cNvPr>
          <p:cNvSpPr txBox="1"/>
          <p:nvPr/>
        </p:nvSpPr>
        <p:spPr>
          <a:xfrm>
            <a:off x="6965576" y="5638800"/>
            <a:ext cx="279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C2888-B212-467E-B380-C742437A20DC}"/>
              </a:ext>
            </a:extLst>
          </p:cNvPr>
          <p:cNvSpPr txBox="1"/>
          <p:nvPr/>
        </p:nvSpPr>
        <p:spPr>
          <a:xfrm>
            <a:off x="5656729" y="6184887"/>
            <a:ext cx="470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“Le </a:t>
            </a:r>
            <a:r>
              <a:rPr lang="en-GB" i="1" dirty="0" err="1"/>
              <a:t>Coucher</a:t>
            </a:r>
            <a:r>
              <a:rPr lang="en-GB" i="1" dirty="0"/>
              <a:t> De La </a:t>
            </a:r>
            <a:r>
              <a:rPr lang="en-GB" i="1" dirty="0" err="1"/>
              <a:t>Mariée</a:t>
            </a:r>
            <a:r>
              <a:rPr lang="en-GB" i="1" dirty="0"/>
              <a:t>”, Eugène</a:t>
            </a:r>
            <a:r>
              <a:rPr lang="en-GB" b="1" i="1" dirty="0"/>
              <a:t> </a:t>
            </a:r>
            <a:r>
              <a:rPr lang="en-GB" i="1" dirty="0" err="1"/>
              <a:t>Pirou</a:t>
            </a:r>
            <a:endParaRPr lang="en-GB" i="1" dirty="0"/>
          </a:p>
          <a:p>
            <a:r>
              <a:rPr lang="en-GB" i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663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E4870-FDDA-4DB6-A318-4950C143D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14" y="385482"/>
            <a:ext cx="2796351" cy="5074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8CE20E-31B9-4363-9C88-982F7C2D309D}"/>
              </a:ext>
            </a:extLst>
          </p:cNvPr>
          <p:cNvSpPr txBox="1"/>
          <p:nvPr/>
        </p:nvSpPr>
        <p:spPr>
          <a:xfrm>
            <a:off x="8892988" y="5647765"/>
            <a:ext cx="226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Venus of Willendorf, 24000-22000 </a:t>
            </a:r>
            <a:r>
              <a:rPr lang="en-GB" i="1" dirty="0" err="1"/>
              <a:t>b.C.</a:t>
            </a:r>
            <a:endParaRPr lang="en-GB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888E1-5DDF-45FB-8EE0-ABE3D174E330}"/>
              </a:ext>
            </a:extLst>
          </p:cNvPr>
          <p:cNvSpPr txBox="1"/>
          <p:nvPr/>
        </p:nvSpPr>
        <p:spPr>
          <a:xfrm>
            <a:off x="797859" y="251011"/>
            <a:ext cx="6633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The ignorance of AI: </a:t>
            </a:r>
          </a:p>
          <a:p>
            <a:r>
              <a:rPr lang="en-GB" sz="3200" dirty="0">
                <a:solidFill>
                  <a:srgbClr val="FF0000"/>
                </a:solidFill>
              </a:rPr>
              <a:t>the inability of recognising art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846D78-0394-4E85-B35C-B02AEB080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13" y="1646664"/>
            <a:ext cx="5272634" cy="4879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3978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396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FIREWALL</vt:lpstr>
      <vt:lpstr>THE STORY OF PORNOGRAPHY:  the new art after the invention of the photo during the Belle Époque</vt:lpstr>
      <vt:lpstr>Differences between nude – erotic -porn</vt:lpstr>
      <vt:lpstr>PowerPoint Presentation</vt:lpstr>
      <vt:lpstr>THE PICTURES FROM THE COLONIES</vt:lpstr>
      <vt:lpstr>MODELS FOR ARTISTS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Hey JOe</dc:creator>
  <cp:lastModifiedBy>Hey JOe</cp:lastModifiedBy>
  <cp:revision>36</cp:revision>
  <dcterms:created xsi:type="dcterms:W3CDTF">2022-04-09T14:26:08Z</dcterms:created>
  <dcterms:modified xsi:type="dcterms:W3CDTF">2022-04-10T16:34:11Z</dcterms:modified>
</cp:coreProperties>
</file>